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67" r:id="rId3"/>
    <p:sldId id="261" r:id="rId4"/>
    <p:sldId id="274" r:id="rId5"/>
    <p:sldId id="271" r:id="rId6"/>
    <p:sldId id="273" r:id="rId7"/>
    <p:sldId id="272" r:id="rId8"/>
    <p:sldId id="270" r:id="rId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p:restoredTop sz="62131"/>
  </p:normalViewPr>
  <p:slideViewPr>
    <p:cSldViewPr snapToGrid="0">
      <p:cViewPr varScale="1">
        <p:scale>
          <a:sx n="66" d="100"/>
          <a:sy n="66" d="100"/>
        </p:scale>
        <p:origin x="2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5/31/23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‹Nr.›</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rPr>
              <a:t>Climate change and the respective mitigation actions taken also affect the aviation industry by potentially reducing the amount of air travel. This is because people may become more aware of the CO2 impact of flying on the planet and global warming. This will lead to fewer customers and therefore increased competition between airlines. It is therefore important for airlines to gain a competitive edge, for example by ensuring that their customers' needs are met.</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A very important customer segment to be aware of is  corporate travelers. Not only will they continue to travel for specific business reasons, but they also generate up to 70% of total profits by flying business or first class. It is therefore important to understand the needs of these valuable customers. Interestingly, not all corporate travelers fly business class, some also fly economy. Since business class is tailored to the needs of business travelers, a lot of profit and perhaps even satisfaction is lost. And this leads as straight to our research aim</a:t>
            </a:r>
          </a:p>
          <a:p>
            <a:endParaRPr lang="en-US" sz="1200" dirty="0">
              <a:effectLst/>
              <a:latin typeface="Calibri" panose="020F0502020204030204" pitchFamily="34" charset="0"/>
              <a:ea typeface="Times New Roman" panose="02020603050405020304" pitchFamily="18" charset="0"/>
            </a:endParaRPr>
          </a:p>
          <a:p>
            <a:r>
              <a:rPr lang="en-US" sz="1200" dirty="0">
                <a:effectLst/>
                <a:latin typeface="Calibri" panose="020F0502020204030204" pitchFamily="34" charset="0"/>
                <a:ea typeface="Times New Roman" panose="02020603050405020304" pitchFamily="18" charset="0"/>
              </a:rPr>
              <a:t>Our aim is to</a:t>
            </a:r>
            <a:r>
              <a:rPr lang="en-CH" sz="1200" dirty="0">
                <a:effectLst/>
                <a:latin typeface="Calibri" panose="020F0502020204030204" pitchFamily="34" charset="0"/>
                <a:ea typeface="Times New Roman" panose="02020603050405020304" pitchFamily="18" charset="0"/>
              </a:rPr>
              <a:t> identify which services should be </a:t>
            </a:r>
            <a:r>
              <a:rPr lang="en-CH" sz="1200" u="sng" dirty="0">
                <a:effectLst/>
                <a:latin typeface="Calibri" panose="020F0502020204030204" pitchFamily="34" charset="0"/>
                <a:ea typeface="Times New Roman" panose="02020603050405020304" pitchFamily="18" charset="0"/>
              </a:rPr>
              <a:t>marketed</a:t>
            </a:r>
            <a:r>
              <a:rPr lang="en-CH" sz="1200" dirty="0">
                <a:effectLst/>
                <a:latin typeface="Calibri" panose="020F0502020204030204" pitchFamily="34" charset="0"/>
                <a:ea typeface="Times New Roman" panose="02020603050405020304" pitchFamily="18" charset="0"/>
              </a:rPr>
              <a:t> to </a:t>
            </a:r>
            <a:r>
              <a:rPr lang="en-US" sz="1200" dirty="0">
                <a:effectLst/>
                <a:latin typeface="Calibri" panose="020F0502020204030204" pitchFamily="34" charset="0"/>
                <a:ea typeface="Times New Roman" panose="02020603050405020304" pitchFamily="18" charset="0"/>
              </a:rPr>
              <a:t>corporate</a:t>
            </a:r>
            <a:r>
              <a:rPr lang="en-CH" sz="12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for the airline, providing them with a competitve advantage and driving profitabillity for this airline. </a:t>
            </a:r>
          </a:p>
          <a:p>
            <a:r>
              <a:rPr lang="en-CH" dirty="0">
                <a:latin typeface="Calibri" panose="020F0502020204030204" pitchFamily="34" charset="0"/>
                <a:ea typeface="Times New Roman" panose="02020603050405020304" pitchFamily="18" charset="0"/>
              </a:rPr>
              <a:t>We do not, however,  aim to improve the services. </a:t>
            </a:r>
            <a:endParaRPr lang="en-CH" sz="1200" dirty="0">
              <a:effectLst/>
              <a:latin typeface="Times New Roman" panose="02020603050405020304" pitchFamily="18"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333312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sym typeface="Wingdings" pitchFamily="2" charset="2"/>
              </a:rPr>
              <a:t>First, </a:t>
            </a:r>
            <a:r>
              <a:rPr lang="de-CH" dirty="0" err="1">
                <a:sym typeface="Wingdings" pitchFamily="2" charset="2"/>
              </a:rPr>
              <a:t>we</a:t>
            </a:r>
            <a:r>
              <a:rPr lang="de-CH" dirty="0">
                <a:sym typeface="Wingdings" pitchFamily="2" charset="2"/>
              </a:rPr>
              <a:t> </a:t>
            </a:r>
            <a:r>
              <a:rPr lang="de-CH" dirty="0" err="1">
                <a:sym typeface="Wingdings" pitchFamily="2" charset="2"/>
              </a:rPr>
              <a:t>took</a:t>
            </a:r>
            <a:r>
              <a:rPr lang="de-CH" dirty="0">
                <a:sym typeface="Wingdings" pitchFamily="2" charset="2"/>
              </a:rPr>
              <a:t> a </a:t>
            </a:r>
            <a:r>
              <a:rPr lang="de-CH" dirty="0" err="1">
                <a:sym typeface="Wingdings" pitchFamily="2" charset="2"/>
              </a:rPr>
              <a:t>closer</a:t>
            </a:r>
            <a:r>
              <a:rPr lang="de-CH" dirty="0">
                <a:sym typeface="Wingdings" pitchFamily="2" charset="2"/>
              </a:rPr>
              <a:t> </a:t>
            </a:r>
            <a:r>
              <a:rPr lang="de-CH" dirty="0" err="1">
                <a:sym typeface="Wingdings" pitchFamily="2" charset="2"/>
              </a:rPr>
              <a:t>look</a:t>
            </a:r>
            <a:r>
              <a:rPr lang="de-CH" dirty="0">
                <a:sym typeface="Wingdings" pitchFamily="2" charset="2"/>
              </a:rPr>
              <a:t>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started</a:t>
            </a:r>
            <a:r>
              <a:rPr lang="de-CH" dirty="0">
                <a:sym typeface="Wingdings" pitchFamily="2" charset="2"/>
              </a:rPr>
              <a:t> </a:t>
            </a:r>
            <a:r>
              <a:rPr lang="de-CH" dirty="0" err="1">
                <a:sym typeface="Wingdings" pitchFamily="2" charset="2"/>
              </a:rPr>
              <a:t>by</a:t>
            </a:r>
            <a:r>
              <a:rPr lang="de-CH" dirty="0">
                <a:sym typeface="Wingdings" pitchFamily="2" charset="2"/>
              </a:rPr>
              <a:t> </a:t>
            </a:r>
            <a:r>
              <a:rPr lang="de-CH" dirty="0" err="1">
                <a:sym typeface="Wingdings" pitchFamily="2" charset="2"/>
              </a:rPr>
              <a:t>looking</a:t>
            </a:r>
            <a:r>
              <a:rPr lang="de-CH" dirty="0">
                <a:sym typeface="Wingdings" pitchFamily="2" charset="2"/>
              </a:rPr>
              <a:t> at </a:t>
            </a:r>
            <a:r>
              <a:rPr lang="de-CH" dirty="0" err="1">
                <a:sym typeface="Wingdings" pitchFamily="2" charset="2"/>
              </a:rPr>
              <a:t>the</a:t>
            </a:r>
            <a:r>
              <a:rPr lang="de-CH" dirty="0">
                <a:sym typeface="Wingdings" pitchFamily="2" charset="2"/>
              </a:rPr>
              <a:t> </a:t>
            </a:r>
            <a:r>
              <a:rPr lang="de-CH" dirty="0" err="1">
                <a:sym typeface="Wingdings" pitchFamily="2" charset="2"/>
              </a:rPr>
              <a:t>difference</a:t>
            </a:r>
            <a:r>
              <a:rPr lang="de-CH" dirty="0">
                <a:sym typeface="Wingdings" pitchFamily="2" charset="2"/>
              </a:rPr>
              <a:t> in </a:t>
            </a:r>
            <a:r>
              <a:rPr lang="de-CH" dirty="0" err="1">
                <a:sym typeface="Wingdings" pitchFamily="2" charset="2"/>
              </a:rPr>
              <a:t>average</a:t>
            </a:r>
            <a:r>
              <a:rPr lang="de-CH" dirty="0">
                <a:sym typeface="Wingdings" pitchFamily="2" charset="2"/>
              </a:rPr>
              <a:t> </a:t>
            </a:r>
            <a:r>
              <a:rPr lang="de-CH" dirty="0" err="1">
                <a:sym typeface="Wingdings" pitchFamily="2" charset="2"/>
              </a:rPr>
              <a:t>overall</a:t>
            </a:r>
            <a:r>
              <a:rPr lang="de-CH" dirty="0">
                <a:sym typeface="Wingdings" pitchFamily="2" charset="2"/>
              </a:rPr>
              <a:t> </a:t>
            </a:r>
            <a:r>
              <a:rPr lang="de-CH" dirty="0" err="1">
                <a:sym typeface="Wingdings" pitchFamily="2" charset="2"/>
              </a:rPr>
              <a:t>satisfaction</a:t>
            </a:r>
            <a:r>
              <a:rPr lang="de-CH" dirty="0">
                <a:sym typeface="Wingdings" pitchFamily="2" charset="2"/>
              </a:rPr>
              <a:t> </a:t>
            </a:r>
            <a:r>
              <a:rPr lang="de-CH" dirty="0" err="1">
                <a:sym typeface="Wingdings" pitchFamily="2" charset="2"/>
              </a:rPr>
              <a:t>between</a:t>
            </a:r>
            <a:r>
              <a:rPr lang="de-CH" dirty="0">
                <a:sym typeface="Wingdings" pitchFamily="2" charset="2"/>
              </a:rPr>
              <a:t> </a:t>
            </a:r>
            <a:r>
              <a:rPr lang="de-CH" dirty="0" err="1">
                <a:sym typeface="Wingdings" pitchFamily="2" charset="2"/>
              </a:rPr>
              <a:t>corporate</a:t>
            </a:r>
            <a:r>
              <a:rPr lang="de-CH" dirty="0">
                <a:sym typeface="Wingdings" pitchFamily="2" charset="2"/>
              </a:rPr>
              <a:t> and personal </a:t>
            </a:r>
            <a:r>
              <a:rPr lang="de-CH" dirty="0" err="1">
                <a:sym typeface="Wingdings" pitchFamily="2" charset="2"/>
              </a:rPr>
              <a:t>travellers</a:t>
            </a:r>
            <a:r>
              <a:rPr lang="de-CH" dirty="0">
                <a:sym typeface="Wingdings" pitchFamily="2" charset="2"/>
              </a:rPr>
              <a:t> in Business and Economy Class. This </a:t>
            </a:r>
            <a:r>
              <a:rPr lang="de-CH" dirty="0" err="1">
                <a:sym typeface="Wingdings" pitchFamily="2" charset="2"/>
              </a:rPr>
              <a:t>led</a:t>
            </a:r>
            <a:r>
              <a:rPr lang="de-CH" dirty="0">
                <a:sym typeface="Wingdings" pitchFamily="2" charset="2"/>
              </a:rPr>
              <a:t> </a:t>
            </a:r>
            <a:r>
              <a:rPr lang="de-CH" dirty="0" err="1">
                <a:sym typeface="Wingdings" pitchFamily="2" charset="2"/>
              </a:rPr>
              <a:t>us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findings</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is</a:t>
            </a:r>
            <a:r>
              <a:rPr lang="de-CH" dirty="0">
                <a:sym typeface="Wingdings" pitchFamily="2" charset="2"/>
              </a:rPr>
              <a:t> also </a:t>
            </a:r>
            <a:r>
              <a:rPr lang="de-CH" dirty="0" err="1">
                <a:sym typeface="Wingdings" pitchFamily="2" charset="2"/>
              </a:rPr>
              <a:t>consistent</a:t>
            </a:r>
            <a:r>
              <a:rPr lang="de-CH" dirty="0">
                <a:sym typeface="Wingdings" pitchFamily="2" charset="2"/>
              </a:rPr>
              <a:t> </a:t>
            </a:r>
            <a:r>
              <a:rPr lang="de-CH" dirty="0" err="1">
                <a:sym typeface="Wingdings" pitchFamily="2" charset="2"/>
              </a:rPr>
              <a:t>with</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existing</a:t>
            </a:r>
            <a:r>
              <a:rPr lang="de-CH" dirty="0">
                <a:sym typeface="Wingdings" pitchFamily="2" charset="2"/>
              </a:rPr>
              <a:t> </a:t>
            </a:r>
            <a:r>
              <a:rPr lang="de-CH" dirty="0" err="1">
                <a:sym typeface="Wingdings" pitchFamily="2" charset="2"/>
              </a:rPr>
              <a:t>literature</a:t>
            </a:r>
            <a:r>
              <a:rPr lang="de-CH" dirty="0">
                <a:sym typeface="Wingdings" pitchFamily="2" charset="2"/>
              </a:rPr>
              <a:t> and </a:t>
            </a:r>
            <a:r>
              <a:rPr lang="de-CH" dirty="0" err="1">
                <a:sym typeface="Wingdings" pitchFamily="2" charset="2"/>
              </a:rPr>
              <a:t>speaks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showed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in Economy Class </a:t>
            </a:r>
            <a:r>
              <a:rPr lang="de-CH" dirty="0" err="1">
                <a:sym typeface="Wingdings" pitchFamily="2" charset="2"/>
              </a:rPr>
              <a:t>were</a:t>
            </a:r>
            <a:r>
              <a:rPr lang="de-CH" dirty="0">
                <a:sym typeface="Wingdings" pitchFamily="2" charset="2"/>
              </a:rPr>
              <a:t> </a:t>
            </a:r>
            <a:r>
              <a:rPr lang="de-CH" dirty="0" err="1">
                <a:sym typeface="Wingdings" pitchFamily="2" charset="2"/>
              </a:rPr>
              <a:t>less</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Economy </a:t>
            </a:r>
            <a:r>
              <a:rPr lang="de-CH" dirty="0" err="1">
                <a:sym typeface="Wingdings" pitchFamily="2" charset="2"/>
              </a:rPr>
              <a:t>class</a:t>
            </a:r>
            <a:r>
              <a:rPr lang="de-CH" dirty="0">
                <a:sym typeface="Wingdings" pitchFamily="2" charset="2"/>
              </a:rPr>
              <a:t>, but </a:t>
            </a:r>
            <a:r>
              <a:rPr lang="de-CH" dirty="0" err="1">
                <a:sym typeface="Wingdings" pitchFamily="2" charset="2"/>
              </a:rPr>
              <a:t>they</a:t>
            </a:r>
            <a:r>
              <a:rPr lang="de-CH" dirty="0">
                <a:sym typeface="Wingdings" pitchFamily="2" charset="2"/>
              </a:rPr>
              <a:t> </a:t>
            </a:r>
            <a:r>
              <a:rPr lang="de-CH" dirty="0" err="1">
                <a:sym typeface="Wingdings" pitchFamily="2" charset="2"/>
              </a:rPr>
              <a:t>were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in Business Class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Business Class. This </a:t>
            </a:r>
            <a:r>
              <a:rPr lang="de-CH" dirty="0" err="1">
                <a:sym typeface="Wingdings" pitchFamily="2" charset="2"/>
              </a:rPr>
              <a:t>means</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needs</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are</a:t>
            </a:r>
            <a:r>
              <a:rPr lang="de-CH" dirty="0">
                <a:sym typeface="Wingdings" pitchFamily="2" charset="2"/>
              </a:rPr>
              <a:t> not fully </a:t>
            </a:r>
            <a:r>
              <a:rPr lang="de-CH" dirty="0" err="1">
                <a:sym typeface="Wingdings" pitchFamily="2" charset="2"/>
              </a:rPr>
              <a:t>met</a:t>
            </a:r>
            <a:r>
              <a:rPr lang="de-CH" dirty="0">
                <a:sym typeface="Wingdings" pitchFamily="2" charset="2"/>
              </a:rPr>
              <a:t> in Economy Class and </a:t>
            </a:r>
            <a:r>
              <a:rPr lang="de-CH" dirty="0" err="1">
                <a:sym typeface="Wingdings" pitchFamily="2" charset="2"/>
              </a:rPr>
              <a:t>that</a:t>
            </a:r>
            <a:r>
              <a:rPr lang="de-CH" dirty="0">
                <a:sym typeface="Wingdings" pitchFamily="2" charset="2"/>
              </a:rPr>
              <a:t> </a:t>
            </a:r>
            <a:r>
              <a:rPr lang="de-CH" dirty="0" err="1">
                <a:sym typeface="Wingdings" pitchFamily="2" charset="2"/>
              </a:rPr>
              <a:t>they</a:t>
            </a:r>
            <a:r>
              <a:rPr lang="de-CH" dirty="0">
                <a:sym typeface="Wingdings" pitchFamily="2" charset="2"/>
              </a:rPr>
              <a:t> </a:t>
            </a:r>
            <a:r>
              <a:rPr lang="de-CH" dirty="0" err="1">
                <a:sym typeface="Wingdings" pitchFamily="2" charset="2"/>
              </a:rPr>
              <a:t>would</a:t>
            </a:r>
            <a:r>
              <a:rPr lang="de-CH" dirty="0">
                <a:sym typeface="Wingdings" pitchFamily="2" charset="2"/>
              </a:rPr>
              <a:t> </a:t>
            </a:r>
            <a:r>
              <a:rPr lang="de-CH" dirty="0" err="1">
                <a:sym typeface="Wingdings" pitchFamily="2" charset="2"/>
              </a:rPr>
              <a:t>be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with</a:t>
            </a:r>
            <a:r>
              <a:rPr lang="de-CH" dirty="0">
                <a:sym typeface="Wingdings" pitchFamily="2" charset="2"/>
              </a:rPr>
              <a:t> an upgrade </a:t>
            </a:r>
            <a:r>
              <a:rPr lang="de-CH" dirty="0" err="1">
                <a:sym typeface="Wingdings" pitchFamily="2" charset="2"/>
              </a:rPr>
              <a:t>to</a:t>
            </a:r>
            <a:r>
              <a:rPr lang="de-CH" dirty="0">
                <a:sym typeface="Wingdings" pitchFamily="2" charset="2"/>
              </a:rPr>
              <a:t> Business Class. (</a:t>
            </a:r>
            <a:r>
              <a:rPr lang="de-CH" dirty="0" err="1">
                <a:sym typeface="Wingdings" pitchFamily="2" charset="2"/>
              </a:rPr>
              <a:t>You</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these</a:t>
            </a:r>
            <a:r>
              <a:rPr lang="de-CH" dirty="0">
                <a:sym typeface="Wingdings" pitchFamily="2" charset="2"/>
              </a:rPr>
              <a:t> </a:t>
            </a:r>
            <a:r>
              <a:rPr lang="de-CH" dirty="0" err="1">
                <a:sym typeface="Wingdings" pitchFamily="2" charset="2"/>
              </a:rPr>
              <a:t>differences</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graph</a:t>
            </a:r>
            <a:r>
              <a:rPr lang="de-CH" dirty="0">
                <a:sym typeface="Wingdings" pitchFamily="2" charset="2"/>
              </a:rPr>
              <a:t>).</a:t>
            </a:r>
          </a:p>
          <a:p>
            <a:endParaRPr lang="de-CH" dirty="0">
              <a:sym typeface="Wingdings" pitchFamily="2" charset="2"/>
            </a:endParaRPr>
          </a:p>
          <a:p>
            <a:r>
              <a:rPr lang="de-CH" dirty="0">
                <a:sym typeface="Wingdings" pitchFamily="2" charset="2"/>
              </a:rPr>
              <a:t>Next, </a:t>
            </a:r>
            <a:r>
              <a:rPr lang="de-CH" dirty="0" err="1">
                <a:sym typeface="Wingdings" pitchFamily="2" charset="2"/>
              </a:rPr>
              <a:t>we</a:t>
            </a:r>
            <a:r>
              <a:rPr lang="de-CH" dirty="0">
                <a:sym typeface="Wingdings" pitchFamily="2" charset="2"/>
              </a:rPr>
              <a:t> </a:t>
            </a:r>
            <a:r>
              <a:rPr lang="de-CH" dirty="0" err="1">
                <a:sym typeface="Wingdings" pitchFamily="2" charset="2"/>
              </a:rPr>
              <a:t>did</a:t>
            </a:r>
            <a:r>
              <a:rPr lang="de-CH" dirty="0">
                <a:sym typeface="Wingdings" pitchFamily="2" charset="2"/>
              </a:rPr>
              <a:t> </a:t>
            </a:r>
            <a:r>
              <a:rPr lang="de-CH" dirty="0" err="1">
                <a:sym typeface="Wingdings" pitchFamily="2" charset="2"/>
              </a:rPr>
              <a:t>some</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wrangling</a:t>
            </a:r>
            <a:r>
              <a:rPr lang="de-CH" dirty="0">
                <a:sym typeface="Wingdings" pitchFamily="2" charset="2"/>
              </a:rPr>
              <a:t>. </a:t>
            </a:r>
            <a:r>
              <a:rPr lang="de-CH" dirty="0" err="1">
                <a:sym typeface="Wingdings" pitchFamily="2" charset="2"/>
              </a:rPr>
              <a:t>Since</a:t>
            </a:r>
            <a:r>
              <a:rPr lang="de-CH" dirty="0">
                <a:sym typeface="Wingdings" pitchFamily="2" charset="2"/>
              </a:rPr>
              <a:t> </a:t>
            </a:r>
            <a:r>
              <a:rPr lang="de-CH" dirty="0" err="1">
                <a:sym typeface="Wingdings" pitchFamily="2" charset="2"/>
              </a:rPr>
              <a:t>our</a:t>
            </a:r>
            <a:r>
              <a:rPr lang="de-CH" dirty="0">
                <a:sym typeface="Wingdings" pitchFamily="2" charset="2"/>
              </a:rPr>
              <a:t> initial </a:t>
            </a:r>
            <a:r>
              <a:rPr lang="de-CH" dirty="0" err="1">
                <a:sym typeface="Wingdings" pitchFamily="2" charset="2"/>
              </a:rPr>
              <a:t>analysis</a:t>
            </a:r>
            <a:r>
              <a:rPr lang="de-CH" dirty="0">
                <a:sym typeface="Wingdings" pitchFamily="2" charset="2"/>
              </a:rPr>
              <a:t> </a:t>
            </a:r>
            <a:r>
              <a:rPr lang="de-CH" dirty="0" err="1">
                <a:sym typeface="Wingdings" pitchFamily="2" charset="2"/>
              </a:rPr>
              <a:t>confirmed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needed</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focus</a:t>
            </a:r>
            <a:r>
              <a:rPr lang="de-CH" dirty="0">
                <a:sym typeface="Wingdings" pitchFamily="2" charset="2"/>
              </a:rPr>
              <a:t> on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only</a:t>
            </a:r>
            <a:r>
              <a:rPr lang="de-CH" dirty="0">
                <a:sym typeface="Wingdings" pitchFamily="2" charset="2"/>
              </a:rPr>
              <a:t> </a:t>
            </a:r>
            <a:r>
              <a:rPr lang="de-CH" dirty="0" err="1">
                <a:sym typeface="Wingdings" pitchFamily="2" charset="2"/>
              </a:rPr>
              <a:t>worked</a:t>
            </a:r>
            <a:r>
              <a:rPr lang="de-CH" dirty="0">
                <a:sym typeface="Wingdings" pitchFamily="2" charset="2"/>
              </a:rPr>
              <a:t> </a:t>
            </a:r>
            <a:r>
              <a:rPr lang="de-CH" dirty="0" err="1">
                <a:sym typeface="Wingdings" pitchFamily="2" charset="2"/>
              </a:rPr>
              <a:t>with</a:t>
            </a:r>
            <a:r>
              <a:rPr lang="de-CH" dirty="0">
                <a:sym typeface="Wingdings" pitchFamily="2" charset="2"/>
              </a:rPr>
              <a:t> Business </a:t>
            </a:r>
            <a:r>
              <a:rPr lang="de-CH" dirty="0" err="1">
                <a:sym typeface="Wingdings" pitchFamily="2" charset="2"/>
              </a:rPr>
              <a:t>class</a:t>
            </a:r>
            <a:r>
              <a:rPr lang="de-CH" dirty="0">
                <a:sym typeface="Wingdings" pitchFamily="2" charset="2"/>
              </a:rPr>
              <a:t> </a:t>
            </a:r>
            <a:r>
              <a:rPr lang="de-CH" dirty="0" err="1">
                <a:sym typeface="Wingdings" pitchFamily="2" charset="2"/>
              </a:rPr>
              <a:t>passengers</a:t>
            </a:r>
            <a:r>
              <a:rPr lang="de-CH" dirty="0">
                <a:sym typeface="Wingdings" pitchFamily="2" charset="2"/>
              </a:rPr>
              <a:t> </a:t>
            </a:r>
            <a:r>
              <a:rPr lang="de-CH" dirty="0" err="1">
                <a:sym typeface="Wingdings" pitchFamily="2" charset="2"/>
              </a:rPr>
              <a:t>who</a:t>
            </a:r>
            <a:r>
              <a:rPr lang="de-CH" dirty="0">
                <a:sym typeface="Wingdings" pitchFamily="2" charset="2"/>
              </a:rPr>
              <a:t> </a:t>
            </a:r>
            <a:r>
              <a:rPr lang="de-CH" dirty="0" err="1">
                <a:sym typeface="Wingdings" pitchFamily="2" charset="2"/>
              </a:rPr>
              <a:t>travelled</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work</a:t>
            </a:r>
            <a:r>
              <a:rPr lang="de-CH" dirty="0">
                <a:sym typeface="Wingdings" pitchFamily="2" charset="2"/>
              </a:rPr>
              <a:t> </a:t>
            </a:r>
            <a:r>
              <a:rPr lang="de-CH" dirty="0" err="1">
                <a:sym typeface="Wingdings" pitchFamily="2" charset="2"/>
              </a:rPr>
              <a:t>reasons</a:t>
            </a:r>
            <a:r>
              <a:rPr lang="de-CH" dirty="0">
                <a:sym typeface="Wingdings" pitchFamily="2" charset="2"/>
              </a:rPr>
              <a:t> and </a:t>
            </a:r>
            <a:r>
              <a:rPr lang="de-CH" dirty="0" err="1">
                <a:sym typeface="Wingdings" pitchFamily="2" charset="2"/>
              </a:rPr>
              <a:t>excluded</a:t>
            </a:r>
            <a:r>
              <a:rPr lang="de-CH" dirty="0">
                <a:sym typeface="Wingdings" pitchFamily="2" charset="2"/>
              </a:rPr>
              <a:t> all personal </a:t>
            </a:r>
            <a:r>
              <a:rPr lang="de-CH" dirty="0" err="1">
                <a:sym typeface="Wingdings" pitchFamily="2" charset="2"/>
              </a:rPr>
              <a:t>travellers</a:t>
            </a:r>
            <a:r>
              <a:rPr lang="de-CH" dirty="0">
                <a:sym typeface="Wingdings" pitchFamily="2" charset="2"/>
              </a:rPr>
              <a:t> </a:t>
            </a:r>
            <a:r>
              <a:rPr lang="de-CH" dirty="0" err="1">
                <a:sym typeface="Wingdings" pitchFamily="2" charset="2"/>
              </a:rPr>
              <a:t>from</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then</a:t>
            </a:r>
            <a:r>
              <a:rPr lang="de-CH" dirty="0">
                <a:sym typeface="Wingdings" pitchFamily="2" charset="2"/>
              </a:rPr>
              <a:t> </a:t>
            </a:r>
            <a:r>
              <a:rPr lang="de-CH" dirty="0" err="1">
                <a:sym typeface="Wingdings" pitchFamily="2" charset="2"/>
              </a:rPr>
              <a:t>analysed</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missing</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ranged</a:t>
            </a:r>
            <a:r>
              <a:rPr lang="de-CH" dirty="0">
                <a:sym typeface="Wingdings" pitchFamily="2" charset="2"/>
              </a:rPr>
              <a:t> </a:t>
            </a:r>
            <a:r>
              <a:rPr lang="de-CH" dirty="0" err="1">
                <a:sym typeface="Wingdings" pitchFamily="2" charset="2"/>
              </a:rPr>
              <a:t>from</a:t>
            </a:r>
            <a:r>
              <a:rPr lang="de-CH" dirty="0">
                <a:sym typeface="Wingdings" pitchFamily="2" charset="2"/>
              </a:rPr>
              <a:t> 0 </a:t>
            </a:r>
            <a:r>
              <a:rPr lang="de-CH" dirty="0" err="1">
                <a:sym typeface="Wingdings" pitchFamily="2" charset="2"/>
              </a:rPr>
              <a:t>to</a:t>
            </a:r>
            <a:r>
              <a:rPr lang="de-CH" dirty="0">
                <a:sym typeface="Wingdings" pitchFamily="2" charset="2"/>
              </a:rPr>
              <a:t> 5%, </a:t>
            </a:r>
            <a:r>
              <a:rPr lang="de-CH" dirty="0" err="1">
                <a:sym typeface="Wingdings" pitchFamily="2" charset="2"/>
              </a:rPr>
              <a:t>with</a:t>
            </a:r>
            <a:r>
              <a:rPr lang="de-CH" dirty="0">
                <a:sym typeface="Wingdings" pitchFamily="2" charset="2"/>
              </a:rPr>
              <a:t> a </a:t>
            </a:r>
            <a:r>
              <a:rPr lang="de-CH" dirty="0" err="1">
                <a:sym typeface="Wingdings" pitchFamily="2" charset="2"/>
              </a:rPr>
              <a:t>mean</a:t>
            </a:r>
            <a:r>
              <a:rPr lang="de-CH" dirty="0">
                <a:sym typeface="Wingdings" pitchFamily="2" charset="2"/>
              </a:rPr>
              <a:t> </a:t>
            </a:r>
            <a:r>
              <a:rPr lang="de-CH" dirty="0" err="1">
                <a:sym typeface="Wingdings" pitchFamily="2" charset="2"/>
              </a:rPr>
              <a:t>of</a:t>
            </a:r>
            <a:r>
              <a:rPr lang="de-CH" dirty="0">
                <a:sym typeface="Wingdings" pitchFamily="2" charset="2"/>
              </a:rPr>
              <a:t> 0.8%. More </a:t>
            </a:r>
            <a:r>
              <a:rPr lang="de-CH" dirty="0" err="1">
                <a:sym typeface="Wingdings" pitchFamily="2" charset="2"/>
              </a:rPr>
              <a:t>importantly</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created</a:t>
            </a:r>
            <a:r>
              <a:rPr lang="de-CH" dirty="0">
                <a:sym typeface="Wingdings" pitchFamily="2" charset="2"/>
              </a:rPr>
              <a:t> </a:t>
            </a:r>
            <a:r>
              <a:rPr lang="de-CH" dirty="0" err="1">
                <a:sym typeface="Wingdings" pitchFamily="2" charset="2"/>
              </a:rPr>
              <a:t>subgroups</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variables. As </a:t>
            </a:r>
            <a:r>
              <a:rPr lang="de-CH" dirty="0" err="1">
                <a:sym typeface="Wingdings" pitchFamily="2" charset="2"/>
              </a:rPr>
              <a:t>we</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here</a:t>
            </a:r>
            <a:r>
              <a:rPr lang="de-CH" dirty="0">
                <a:sym typeface="Wingdings" pitchFamily="2" charset="2"/>
              </a:rPr>
              <a:t> (</a:t>
            </a:r>
            <a:r>
              <a:rPr lang="de-CH" dirty="0" err="1">
                <a:sym typeface="Wingdings" pitchFamily="2" charset="2"/>
              </a:rPr>
              <a:t>show</a:t>
            </a:r>
            <a:r>
              <a:rPr lang="de-CH" dirty="0">
                <a:sym typeface="Wingdings" pitchFamily="2" charset="2"/>
              </a:rPr>
              <a:t> </a:t>
            </a:r>
            <a:r>
              <a:rPr lang="de-CH" dirty="0" err="1">
                <a:sym typeface="Wingdings" pitchFamily="2" charset="2"/>
              </a:rPr>
              <a:t>categories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divided</a:t>
            </a:r>
            <a:r>
              <a:rPr lang="de-CH" dirty="0">
                <a:sym typeface="Wingdings" pitchFamily="2" charset="2"/>
              </a:rPr>
              <a:t> </a:t>
            </a:r>
            <a:r>
              <a:rPr lang="de-CH" dirty="0" err="1">
                <a:sym typeface="Wingdings" pitchFamily="2" charset="2"/>
              </a:rPr>
              <a:t>them</a:t>
            </a:r>
            <a:r>
              <a:rPr lang="de-CH" dirty="0">
                <a:sym typeface="Wingdings" pitchFamily="2" charset="2"/>
              </a:rPr>
              <a:t> </a:t>
            </a:r>
            <a:r>
              <a:rPr lang="de-CH" dirty="0" err="1">
                <a:sym typeface="Wingdings" pitchFamily="2" charset="2"/>
              </a:rPr>
              <a:t>into</a:t>
            </a:r>
            <a:r>
              <a:rPr lang="de-CH" dirty="0">
                <a:sym typeface="Wingdings" pitchFamily="2" charset="2"/>
              </a:rPr>
              <a:t> 3 </a:t>
            </a:r>
            <a:r>
              <a:rPr lang="de-CH" dirty="0" err="1">
                <a:sym typeface="Wingdings" pitchFamily="2" charset="2"/>
              </a:rPr>
              <a:t>categories</a:t>
            </a:r>
            <a:r>
              <a:rPr lang="de-CH" dirty="0">
                <a:sym typeface="Wingdings" pitchFamily="2" charset="2"/>
              </a:rPr>
              <a:t> </a:t>
            </a:r>
            <a:r>
              <a:rPr lang="de-CH" dirty="0" err="1">
                <a:sym typeface="Wingdings" pitchFamily="2" charset="2"/>
              </a:rPr>
              <a:t>including</a:t>
            </a:r>
            <a:r>
              <a:rPr lang="de-CH" dirty="0">
                <a:sym typeface="Wingdings" pitchFamily="2" charset="2"/>
              </a:rPr>
              <a:t> </a:t>
            </a:r>
            <a:r>
              <a:rPr lang="de-CH" dirty="0" err="1">
                <a:sym typeface="Wingdings" pitchFamily="2" charset="2"/>
              </a:rPr>
              <a:t>airline</a:t>
            </a:r>
            <a:r>
              <a:rPr lang="de-CH" dirty="0">
                <a:sym typeface="Wingdings" pitchFamily="2" charset="2"/>
              </a:rPr>
              <a:t> </a:t>
            </a:r>
            <a:r>
              <a:rPr lang="de-CH" dirty="0" err="1">
                <a:sym typeface="Wingdings" pitchFamily="2" charset="2"/>
              </a:rPr>
              <a:t>backoffice</a:t>
            </a:r>
            <a:r>
              <a:rPr lang="de-CH" dirty="0">
                <a:sym typeface="Wingdings" pitchFamily="2" charset="2"/>
              </a:rPr>
              <a:t> </a:t>
            </a:r>
            <a:r>
              <a:rPr lang="de-CH" dirty="0" err="1">
                <a:sym typeface="Wingdings" pitchFamily="2" charset="2"/>
              </a:rPr>
              <a:t>services</a:t>
            </a:r>
            <a:r>
              <a:rPr lang="de-CH" dirty="0">
                <a:sym typeface="Wingdings" pitchFamily="2" charset="2"/>
              </a:rPr>
              <a:t>, in-</a:t>
            </a:r>
            <a:r>
              <a:rPr lang="de-CH" dirty="0" err="1">
                <a:sym typeface="Wingdings" pitchFamily="2" charset="2"/>
              </a:rPr>
              <a:t>flight</a:t>
            </a:r>
            <a:r>
              <a:rPr lang="de-CH" dirty="0">
                <a:sym typeface="Wingdings" pitchFamily="2" charset="2"/>
              </a:rPr>
              <a:t> </a:t>
            </a:r>
            <a:r>
              <a:rPr lang="de-CH" dirty="0" err="1">
                <a:sym typeface="Wingdings" pitchFamily="2" charset="2"/>
              </a:rPr>
              <a:t>services</a:t>
            </a:r>
            <a:r>
              <a:rPr lang="de-CH" dirty="0">
                <a:sym typeface="Wingdings" pitchFamily="2" charset="2"/>
              </a:rPr>
              <a:t> and </a:t>
            </a:r>
            <a:r>
              <a:rPr lang="de-CH" dirty="0" err="1">
                <a:sym typeface="Wingdings" pitchFamily="2" charset="2"/>
              </a:rPr>
              <a:t>airport</a:t>
            </a:r>
            <a:r>
              <a:rPr lang="de-CH" dirty="0">
                <a:sym typeface="Wingdings" pitchFamily="2" charset="2"/>
              </a:rPr>
              <a:t> </a:t>
            </a:r>
            <a:r>
              <a:rPr lang="de-CH" dirty="0" err="1">
                <a:sym typeface="Wingdings" pitchFamily="2" charset="2"/>
              </a:rPr>
              <a:t>services</a:t>
            </a:r>
            <a:r>
              <a:rPr lang="de-CH" dirty="0">
                <a:sym typeface="Wingdings" pitchFamily="2" charset="2"/>
              </a:rPr>
              <a:t>.</a:t>
            </a:r>
          </a:p>
          <a:p>
            <a:endParaRPr lang="de-CH" dirty="0">
              <a:sym typeface="Wingdings" pitchFamily="2" charset="2"/>
            </a:endParaRPr>
          </a:p>
          <a:p>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main</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focused</a:t>
            </a:r>
            <a:r>
              <a:rPr lang="de-CH" dirty="0">
                <a:sym typeface="Wingdings" pitchFamily="2" charset="2"/>
              </a:rPr>
              <a:t> </a:t>
            </a:r>
            <a:r>
              <a:rPr lang="de-CH" dirty="0" err="1">
                <a:sym typeface="Wingdings" pitchFamily="2" charset="2"/>
              </a:rPr>
              <a:t>primarly</a:t>
            </a:r>
            <a:r>
              <a:rPr lang="de-CH" dirty="0">
                <a:sym typeface="Wingdings" pitchFamily="2" charset="2"/>
              </a:rPr>
              <a:t> on </a:t>
            </a:r>
            <a:r>
              <a:rPr lang="de-CH" dirty="0" err="1">
                <a:sym typeface="Wingdings" pitchFamily="2" charset="2"/>
              </a:rPr>
              <a:t>inferential</a:t>
            </a:r>
            <a:r>
              <a:rPr lang="de-CH" dirty="0">
                <a:sym typeface="Wingdings" pitchFamily="2" charset="2"/>
              </a:rPr>
              <a:t> </a:t>
            </a:r>
            <a:r>
              <a:rPr lang="de-CH" dirty="0" err="1">
                <a:sym typeface="Wingdings" pitchFamily="2" charset="2"/>
              </a:rPr>
              <a:t>statistics</a:t>
            </a:r>
            <a:r>
              <a:rPr lang="de-CH" dirty="0">
                <a:sym typeface="Wingdings" pitchFamily="2" charset="2"/>
              </a:rPr>
              <a:t> and </a:t>
            </a:r>
            <a:r>
              <a:rPr lang="de-CH" dirty="0" err="1">
                <a:sym typeface="Wingdings" pitchFamily="2" charset="2"/>
              </a:rPr>
              <a:t>calculated</a:t>
            </a:r>
            <a:r>
              <a:rPr lang="de-CH" dirty="0">
                <a:sym typeface="Wingdings" pitchFamily="2" charset="2"/>
              </a:rPr>
              <a:t> </a:t>
            </a:r>
            <a:r>
              <a:rPr lang="de-CH" dirty="0" err="1">
                <a:sym typeface="Wingdings" pitchFamily="2" charset="2"/>
              </a:rPr>
              <a:t>means</a:t>
            </a:r>
            <a:r>
              <a:rPr lang="de-CH" dirty="0">
                <a:sym typeface="Wingdings" pitchFamily="2" charset="2"/>
              </a:rPr>
              <a:t>, </a:t>
            </a:r>
            <a:r>
              <a:rPr lang="de-CH" dirty="0" err="1">
                <a:sym typeface="Wingdings" pitchFamily="2" charset="2"/>
              </a:rPr>
              <a:t>effect</a:t>
            </a:r>
            <a:r>
              <a:rPr lang="de-CH" dirty="0">
                <a:sym typeface="Wingdings" pitchFamily="2" charset="2"/>
              </a:rPr>
              <a:t> </a:t>
            </a:r>
            <a:r>
              <a:rPr lang="de-CH" dirty="0" err="1">
                <a:sym typeface="Wingdings" pitchFamily="2" charset="2"/>
              </a:rPr>
              <a:t>sizes</a:t>
            </a:r>
            <a:r>
              <a:rPr lang="de-CH" dirty="0">
                <a:sym typeface="Wingdings" pitchFamily="2" charset="2"/>
              </a:rPr>
              <a:t> and </a:t>
            </a:r>
            <a:r>
              <a:rPr lang="de-CH" dirty="0" err="1">
                <a:sym typeface="Wingdings" pitchFamily="2" charset="2"/>
              </a:rPr>
              <a:t>conducted</a:t>
            </a:r>
            <a:r>
              <a:rPr lang="de-CH" dirty="0">
                <a:sym typeface="Wingdings" pitchFamily="2" charset="2"/>
              </a:rPr>
              <a:t> </a:t>
            </a:r>
            <a:r>
              <a:rPr lang="de-CH" dirty="0" err="1">
                <a:sym typeface="Wingdings" pitchFamily="2" charset="2"/>
              </a:rPr>
              <a:t>significance</a:t>
            </a:r>
            <a:r>
              <a:rPr lang="de-CH" dirty="0">
                <a:sym typeface="Wingdings" pitchFamily="2" charset="2"/>
              </a:rPr>
              <a:t> </a:t>
            </a:r>
            <a:r>
              <a:rPr lang="de-CH" dirty="0" err="1">
                <a:sym typeface="Wingdings" pitchFamily="2" charset="2"/>
              </a:rPr>
              <a:t>tests</a:t>
            </a:r>
            <a:r>
              <a:rPr lang="de-CH" dirty="0">
                <a:sym typeface="Wingdings" pitchFamily="2" charset="2"/>
              </a:rPr>
              <a:t>. </a:t>
            </a:r>
            <a:r>
              <a:rPr lang="de-CH" dirty="0" err="1">
                <a:sym typeface="Wingdings" pitchFamily="2" charset="2"/>
              </a:rPr>
              <a:t>With</a:t>
            </a:r>
            <a:r>
              <a:rPr lang="de-CH" dirty="0">
                <a:sym typeface="Wingdings" pitchFamily="2" charset="2"/>
              </a:rPr>
              <a:t> Rui and </a:t>
            </a:r>
            <a:r>
              <a:rPr lang="de-CH" dirty="0" err="1">
                <a:sym typeface="Wingdings" pitchFamily="2" charset="2"/>
              </a:rPr>
              <a:t>Dirk's</a:t>
            </a:r>
            <a:r>
              <a:rPr lang="de-CH" dirty="0">
                <a:sym typeface="Wingdings" pitchFamily="2" charset="2"/>
              </a:rPr>
              <a:t> </a:t>
            </a:r>
            <a:r>
              <a:rPr lang="de-CH" dirty="0" err="1">
                <a:sym typeface="Wingdings" pitchFamily="2" charset="2"/>
              </a:rPr>
              <a:t>input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quickly</a:t>
            </a:r>
            <a:r>
              <a:rPr lang="de-CH" dirty="0">
                <a:sym typeface="Wingdings" pitchFamily="2" charset="2"/>
              </a:rPr>
              <a:t> </a:t>
            </a:r>
            <a:r>
              <a:rPr lang="de-CH" dirty="0" err="1">
                <a:sym typeface="Wingdings" pitchFamily="2" charset="2"/>
              </a:rPr>
              <a:t>learned</a:t>
            </a:r>
            <a:r>
              <a:rPr lang="de-CH" dirty="0">
                <a:sym typeface="Wingdings" pitchFamily="2" charset="2"/>
              </a:rPr>
              <a:t> </a:t>
            </a:r>
            <a:r>
              <a:rPr lang="de-CH" dirty="0" err="1">
                <a:sym typeface="Wingdings" pitchFamily="2" charset="2"/>
              </a:rPr>
              <a:t>that</a:t>
            </a:r>
            <a:r>
              <a:rPr lang="de-CH" dirty="0">
                <a:sym typeface="Wingdings" pitchFamily="2" charset="2"/>
              </a:rPr>
              <a:t> a different </a:t>
            </a:r>
            <a:r>
              <a:rPr lang="de-CH" dirty="0" err="1">
                <a:sym typeface="Wingdings" pitchFamily="2" charset="2"/>
              </a:rPr>
              <a:t>approach</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closer</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data</a:t>
            </a:r>
            <a:r>
              <a:rPr lang="de-CH" dirty="0">
                <a:sym typeface="Wingdings" pitchFamily="2" charset="2"/>
              </a:rPr>
              <a:t>, was a </a:t>
            </a:r>
            <a:r>
              <a:rPr lang="de-CH" dirty="0" err="1">
                <a:sym typeface="Wingdings" pitchFamily="2" charset="2"/>
              </a:rPr>
              <a:t>much</a:t>
            </a:r>
            <a:r>
              <a:rPr lang="de-CH" dirty="0">
                <a:sym typeface="Wingdings" pitchFamily="2" charset="2"/>
              </a:rPr>
              <a:t> </a:t>
            </a:r>
            <a:r>
              <a:rPr lang="de-CH" dirty="0" err="1">
                <a:sym typeface="Wingdings" pitchFamily="2" charset="2"/>
              </a:rPr>
              <a:t>better</a:t>
            </a:r>
            <a:r>
              <a:rPr lang="de-CH" dirty="0">
                <a:sym typeface="Wingdings" pitchFamily="2" charset="2"/>
              </a:rPr>
              <a:t> </a:t>
            </a:r>
            <a:r>
              <a:rPr lang="de-CH" dirty="0" err="1">
                <a:sym typeface="Wingdings" pitchFamily="2" charset="2"/>
              </a:rPr>
              <a:t>suited</a:t>
            </a:r>
            <a:r>
              <a:rPr lang="de-CH" dirty="0">
                <a:sym typeface="Wingdings" pitchFamily="2" charset="2"/>
              </a:rPr>
              <a:t> </a:t>
            </a:r>
            <a:r>
              <a:rPr lang="de-CH" dirty="0" err="1">
                <a:sym typeface="Wingdings" pitchFamily="2" charset="2"/>
              </a:rPr>
              <a:t>approach</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answer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a:t>
            </a:r>
            <a:endParaRPr lang="en-US" dirty="0">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5"/>
          </p:nvPr>
        </p:nvSpPr>
        <p:spPr/>
        <p:txBody>
          <a:bodyPr/>
          <a:lstStyle/>
          <a:p>
            <a:fld id="{C213657F-E9E0-704C-BC01-D825157ACA77}" type="slidenum">
              <a:rPr lang="en-CH" smtClean="0"/>
              <a:t>4</a:t>
            </a:fld>
            <a:endParaRPr lang="en-CH"/>
          </a:p>
        </p:txBody>
      </p:sp>
    </p:spTree>
    <p:extLst>
      <p:ext uri="{BB962C8B-B14F-4D97-AF65-F5344CB8AC3E}">
        <p14:creationId xmlns:p14="http://schemas.microsoft.com/office/powerpoint/2010/main" val="183567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en-US" dirty="0">
                <a:latin typeface="Calibri" panose="020F0502020204030204" pitchFamily="34" charset="0"/>
                <a:sym typeface="Wingdings" pitchFamily="2" charset="2"/>
              </a:rPr>
              <a:t>Having learned that data analysis is not just about statistical significance, we switched to calculating passengers’ satisfaction rates. On our journey to answer our research question, we tried out many plots. Here you can see some examples of them. On the right hand side, we have tried to show the different proportions of satisfaction ratings divided by class, but only for one variable. As we can see, there was a lot of feedback on this plot. On the left hand side, we see an improvement on our first idea: the concept of calculating ratios has been kept, but now we summarized the satisfaction rates and showed the differences between good and neutral or bad satisfaction ratings. We also found a way to present all 14 variables in the same graph. As a result, the graph was also more appealing.</a:t>
            </a:r>
          </a:p>
        </p:txBody>
      </p:sp>
      <p:sp>
        <p:nvSpPr>
          <p:cNvPr id="4" name="Foliennummernplatzhalter 3"/>
          <p:cNvSpPr>
            <a:spLocks noGrp="1"/>
          </p:cNvSpPr>
          <p:nvPr>
            <p:ph type="sldNum" sz="quarter" idx="5"/>
          </p:nvPr>
        </p:nvSpPr>
        <p:spPr/>
        <p:txBody>
          <a:bodyPr/>
          <a:lstStyle/>
          <a:p>
            <a:fld id="{C213657F-E9E0-704C-BC01-D825157ACA77}" type="slidenum">
              <a:rPr lang="en-CH" smtClean="0"/>
              <a:t>5</a:t>
            </a:fld>
            <a:endParaRPr lang="en-CH"/>
          </a:p>
        </p:txBody>
      </p:sp>
    </p:spTree>
    <p:extLst>
      <p:ext uri="{BB962C8B-B14F-4D97-AF65-F5344CB8AC3E}">
        <p14:creationId xmlns:p14="http://schemas.microsoft.com/office/powerpoint/2010/main" val="58405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for our final plot. Let's go through it step by step. We will only go into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palette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That is, the largest delta should be at the top and become smaller towards the bottom.</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Shown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dot</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graph.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on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other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hand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therefore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Consequently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 could be persuaded with marketing activities to upgrade to business class, </a:t>
            </a:r>
            <a:r>
              <a:rPr lang="de-CH" sz="1800" dirty="0" err="1">
                <a:effectLst/>
                <a:latin typeface="Calibri" panose="020F0502020204030204" pitchFamily="34" charset="0"/>
                <a:ea typeface="Times New Roman" panose="02020603050405020304" pitchFamily="18" charset="0"/>
              </a:rPr>
              <a:t>as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their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needs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terms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much</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better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addressed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here</a:t>
            </a:r>
            <a:r>
              <a:rPr lang="de-CH" dirty="0">
                <a:effectLst/>
              </a:rPr>
              <a:t> </a:t>
            </a:r>
          </a:p>
          <a:p>
            <a:endParaRPr lang="de-CH" dirty="0">
              <a:effectLst/>
            </a:endParaRPr>
          </a:p>
          <a:p>
            <a:r>
              <a:rPr lang="en-US" sz="1800" dirty="0">
                <a:effectLst/>
                <a:latin typeface="Calibri" panose="020F0502020204030204" pitchFamily="34" charset="0"/>
                <a:ea typeface="Times New Roman" panose="02020603050405020304" pitchFamily="18" charset="0"/>
              </a:rPr>
              <a:t>We recommend spending the marketing budget on the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as they show the greatest difference in satisfaction rating.</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while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at the same time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ensuring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In the beginning, it was difficult to integrate the issue of climate change and the problem the aviation industry Is creating for the earth. A limitation of our results are that the data set is from 2015 so those are </a:t>
            </a:r>
            <a:r>
              <a:rPr lang="en-GB" dirty="0" err="1"/>
              <a:t>precovid</a:t>
            </a:r>
            <a:r>
              <a:rPr lang="en-GB" dirty="0"/>
              <a:t> data and the </a:t>
            </a:r>
            <a:r>
              <a:rPr lang="en-GB" dirty="0" err="1"/>
              <a:t>airtravel</a:t>
            </a:r>
            <a:r>
              <a:rPr lang="en-GB" dirty="0"/>
              <a:t> might have changed quit a bit. </a:t>
            </a:r>
          </a:p>
          <a:p>
            <a:pPr marL="0" indent="0">
              <a:buFont typeface="Wingdings" pitchFamily="2" charset="2"/>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Font typeface="Wingdings" pitchFamily="2" charset="2"/>
              <a:buNone/>
            </a:pPr>
            <a:r>
              <a:rPr lang="en-GB" sz="1200" dirty="0" err="1">
                <a:effectLst/>
                <a:latin typeface="Calibri" panose="020F0502020204030204" pitchFamily="34" charset="0"/>
                <a:ea typeface="Times New Roman" panose="02020603050405020304" pitchFamily="18" charset="0"/>
                <a:cs typeface="Calibri" panose="020F0502020204030204" pitchFamily="34" charset="0"/>
              </a:rPr>
              <a:t>Moreoever</a:t>
            </a:r>
            <a:r>
              <a:rPr lang="en-GB" sz="1200"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haven’t considered all external and internal confounding variables (such as external: socioeconomic status, purchasing power; and internal: flight distance, what the different services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the Validity of the questionnaire cannot be assessed </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learned a lot, making the seminar a truly enjoyable and educational experience.</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8</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5/31/23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‹Nr.›</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5/31/23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‹Nr.›</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98F28-8501-BA12-EF1C-3C9C993BB560}"/>
              </a:ext>
            </a:extLst>
          </p:cNvPr>
          <p:cNvSpPr txBox="1"/>
          <p:nvPr/>
        </p:nvSpPr>
        <p:spPr>
          <a:xfrm>
            <a:off x="426479" y="197346"/>
            <a:ext cx="8534400" cy="5632311"/>
          </a:xfrm>
          <a:prstGeom prst="rect">
            <a:avLst/>
          </a:prstGeom>
          <a:noFill/>
        </p:spPr>
        <p:txBody>
          <a:bodyPr wrap="square" rtlCol="0">
            <a:spAutoFit/>
          </a:bodyPr>
          <a:lstStyle/>
          <a:p>
            <a:endParaRPr lang="en-CH" dirty="0">
              <a:sym typeface="Wingdings" pitchFamily="2" charset="2"/>
            </a:endParaRPr>
          </a:p>
          <a:p>
            <a:endParaRPr lang="en-CH" dirty="0">
              <a:sym typeface="Wingdings" pitchFamily="2" charset="2"/>
            </a:endParaRPr>
          </a:p>
          <a:p>
            <a:r>
              <a:rPr lang="en-CH" dirty="0">
                <a:sym typeface="Wingdings" pitchFamily="2" charset="2"/>
              </a:rPr>
              <a:t>1) Data Wrangling:</a:t>
            </a:r>
          </a:p>
          <a:p>
            <a:pPr marL="285750" indent="-285750">
              <a:buFont typeface="Arial" panose="020B0604020202020204" pitchFamily="34" charset="0"/>
              <a:buChar char="•"/>
            </a:pPr>
            <a:r>
              <a:rPr lang="en-CH" dirty="0">
                <a:sym typeface="Wingdings" pitchFamily="2" charset="2"/>
              </a:rPr>
              <a:t>Created subset only with necessary variables </a:t>
            </a:r>
          </a:p>
          <a:p>
            <a:pPr marL="285750" indent="-285750">
              <a:buFont typeface="Arial" panose="020B0604020202020204" pitchFamily="34" charset="0"/>
              <a:buChar char="•"/>
            </a:pPr>
            <a:r>
              <a:rPr lang="en-CH" dirty="0">
                <a:sym typeface="Wingdings" pitchFamily="2" charset="2"/>
              </a:rPr>
              <a:t>NA’s analysis: </a:t>
            </a:r>
            <a:r>
              <a:rPr lang="en-US" dirty="0">
                <a:latin typeface="Calibri" panose="020F0502020204030204" pitchFamily="34" charset="0"/>
                <a:sym typeface="Wingdings" pitchFamily="2" charset="2"/>
              </a:rPr>
              <a:t>F</a:t>
            </a:r>
            <a:r>
              <a:rPr lang="en-US" sz="1800" dirty="0">
                <a:effectLst/>
                <a:latin typeface="Calibri" panose="020F0502020204030204" pitchFamily="34" charset="0"/>
                <a:ea typeface="Times New Roman" panose="02020603050405020304" pitchFamily="18" charset="0"/>
              </a:rPr>
              <a:t>or each satisfaction variable: between mind. 0% ; max: 5.14% (mean: 0.8%) </a:t>
            </a:r>
          </a:p>
          <a:p>
            <a:pPr marL="285750" indent="-285750">
              <a:buFont typeface="Arial" panose="020B0604020202020204" pitchFamily="34" charset="0"/>
              <a:buChar char="•"/>
            </a:pPr>
            <a:r>
              <a:rPr lang="en-US" dirty="0">
                <a:latin typeface="Calibri" panose="020F0502020204030204" pitchFamily="34" charset="0"/>
                <a:ea typeface="Times New Roman" panose="02020603050405020304" pitchFamily="18" charset="0"/>
              </a:rPr>
              <a:t>Final plot only works with data from corporate travelers </a:t>
            </a:r>
            <a:endParaRPr lang="en-US" sz="1800" dirty="0">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US" dirty="0">
              <a:latin typeface="Calibri" panose="020F0502020204030204" pitchFamily="34" charset="0"/>
              <a:sym typeface="Wingdings" pitchFamily="2" charset="2"/>
            </a:endParaRPr>
          </a:p>
          <a:p>
            <a:r>
              <a:rPr lang="en-US" dirty="0">
                <a:latin typeface="Calibri" panose="020F0502020204030204" pitchFamily="34" charset="0"/>
                <a:sym typeface="Wingdings" pitchFamily="2" charset="2"/>
              </a:rPr>
              <a:t>2) Generate first Insight: </a:t>
            </a:r>
          </a:p>
          <a:p>
            <a:pPr marL="285750" indent="-285750">
              <a:buFont typeface="Arial" panose="020B0604020202020204" pitchFamily="34" charset="0"/>
              <a:buChar char="•"/>
            </a:pPr>
            <a:r>
              <a:rPr lang="en-US" dirty="0">
                <a:latin typeface="Calibri" panose="020F0502020204030204" pitchFamily="34" charset="0"/>
                <a:sym typeface="Wingdings" pitchFamily="2" charset="2"/>
              </a:rPr>
              <a:t>Investigated the different mean satisfaction between corporate and personal </a:t>
            </a:r>
            <a:r>
              <a:rPr lang="en-US" dirty="0" err="1">
                <a:latin typeface="Calibri" panose="020F0502020204030204" pitchFamily="34" charset="0"/>
                <a:sym typeface="Wingdings" pitchFamily="2" charset="2"/>
              </a:rPr>
              <a:t>travellers</a:t>
            </a:r>
            <a:r>
              <a:rPr lang="en-US" dirty="0">
                <a:latin typeface="Calibri" panose="020F0502020204030204" pitchFamily="34" charset="0"/>
                <a:sym typeface="Wingdings" pitchFamily="2" charset="2"/>
              </a:rPr>
              <a:t> between Business and Eco class: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less satisfied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Corporate travelers were more satisfied in business class than personal travelers</a:t>
            </a:r>
          </a:p>
          <a:p>
            <a:pPr marL="742950" lvl="1" indent="-285750">
              <a:buFont typeface="Arial" panose="020B0604020202020204" pitchFamily="34" charset="0"/>
              <a:buChar char="•"/>
            </a:pPr>
            <a:r>
              <a:rPr lang="en-US" dirty="0">
                <a:latin typeface="Calibri" panose="020F0502020204030204" pitchFamily="34" charset="0"/>
                <a:sym typeface="Wingdings" pitchFamily="2" charset="2"/>
              </a:rPr>
              <a:t>- Needs of corporate travelers are not fully met in </a:t>
            </a:r>
            <a:r>
              <a:rPr lang="en-US" dirty="0" err="1">
                <a:latin typeface="Calibri" panose="020F0502020204030204" pitchFamily="34" charset="0"/>
                <a:sym typeface="Wingdings" pitchFamily="2" charset="2"/>
              </a:rPr>
              <a:t>economoy</a:t>
            </a:r>
            <a:r>
              <a:rPr lang="en-US" dirty="0">
                <a:latin typeface="Calibri" panose="020F0502020204030204" pitchFamily="34" charset="0"/>
                <a:sym typeface="Wingdings" pitchFamily="2" charset="2"/>
              </a:rPr>
              <a:t> class &amp; they would be more </a:t>
            </a:r>
            <a:r>
              <a:rPr lang="en-US" dirty="0" err="1">
                <a:latin typeface="Calibri" panose="020F0502020204030204" pitchFamily="34" charset="0"/>
                <a:sym typeface="Wingdings" pitchFamily="2" charset="2"/>
              </a:rPr>
              <a:t>satifisied</a:t>
            </a:r>
            <a:r>
              <a:rPr lang="en-US" dirty="0">
                <a:latin typeface="Calibri" panose="020F0502020204030204" pitchFamily="34" charset="0"/>
                <a:sym typeface="Wingdings" pitchFamily="2" charset="2"/>
              </a:rPr>
              <a:t> upgrading to business class </a:t>
            </a:r>
          </a:p>
          <a:p>
            <a:pPr lvl="1"/>
            <a:endParaRPr lang="en-US" dirty="0">
              <a:latin typeface="Calibri" panose="020F0502020204030204" pitchFamily="34" charset="0"/>
              <a:sym typeface="Wingdings" pitchFamily="2" charset="2"/>
            </a:endParaRPr>
          </a:p>
          <a:p>
            <a:pPr lvl="1"/>
            <a:r>
              <a:rPr lang="en-US" dirty="0">
                <a:latin typeface="Calibri" panose="020F0502020204030204" pitchFamily="34" charset="0"/>
                <a:sym typeface="Wingdings" pitchFamily="2" charset="2"/>
              </a:rPr>
              <a:t>Tried a few plots to answer our research question: (following slides)</a:t>
            </a:r>
          </a:p>
          <a:p>
            <a:pPr marL="742950" lvl="1" indent="-285750">
              <a:buFont typeface="Arial" panose="020B0604020202020204" pitchFamily="34" charset="0"/>
              <a:buChar char="•"/>
            </a:pPr>
            <a:endParaRPr lang="en-US" dirty="0">
              <a:latin typeface="Calibri" panose="020F0502020204030204" pitchFamily="34" charset="0"/>
              <a:sym typeface="Wingdings" pitchFamily="2" charset="2"/>
            </a:endParaRPr>
          </a:p>
          <a:p>
            <a:pPr marL="285750" indent="-285750">
              <a:buFont typeface="Arial" panose="020B0604020202020204" pitchFamily="34" charset="0"/>
              <a:buChar char="•"/>
            </a:pPr>
            <a:endParaRPr lang="en-CH" dirty="0"/>
          </a:p>
        </p:txBody>
      </p:sp>
      <p:sp>
        <p:nvSpPr>
          <p:cNvPr id="3" name="TextBox 2">
            <a:extLst>
              <a:ext uri="{FF2B5EF4-FFF2-40B4-BE49-F238E27FC236}">
                <a16:creationId xmlns:a16="http://schemas.microsoft.com/office/drawing/2014/main" id="{901DC5BB-09B3-1FF4-81D0-A645C3B9482E}"/>
              </a:ext>
            </a:extLst>
          </p:cNvPr>
          <p:cNvSpPr txBox="1"/>
          <p:nvPr/>
        </p:nvSpPr>
        <p:spPr>
          <a:xfrm>
            <a:off x="6096000" y="5528198"/>
            <a:ext cx="6151418" cy="923330"/>
          </a:xfrm>
          <a:prstGeom prst="rect">
            <a:avLst/>
          </a:prstGeom>
          <a:noFill/>
        </p:spPr>
        <p:txBody>
          <a:bodyPr wrap="square" rtlCol="0">
            <a:spAutoFit/>
          </a:bodyPr>
          <a:lstStyle/>
          <a:p>
            <a:r>
              <a:rPr lang="en-CH" dirty="0"/>
              <a:t>Reflection </a:t>
            </a:r>
          </a:p>
          <a:p>
            <a:r>
              <a:rPr lang="en-CH" dirty="0"/>
              <a:t>- </a:t>
            </a:r>
            <a:r>
              <a:rPr lang="en-GB" dirty="0"/>
              <a:t>N</a:t>
            </a:r>
            <a:r>
              <a:rPr lang="en-CH" dirty="0"/>
              <a:t>icht immer inferenzstatistik betreiben (haben wir direkt gemacht) </a:t>
            </a:r>
          </a:p>
        </p:txBody>
      </p:sp>
    </p:spTree>
    <p:extLst>
      <p:ext uri="{BB962C8B-B14F-4D97-AF65-F5344CB8AC3E}">
        <p14:creationId xmlns:p14="http://schemas.microsoft.com/office/powerpoint/2010/main" val="211541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3"/>
          <a:stretch>
            <a:fillRect/>
          </a:stretch>
        </p:blipFill>
        <p:spPr>
          <a:xfrm>
            <a:off x="-1" y="1016"/>
            <a:ext cx="12193809" cy="6856984"/>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4"/>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3"/>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23595" t="145" r="23385"/>
          <a:stretch/>
        </p:blipFill>
        <p:spPr>
          <a:xfrm>
            <a:off x="2858838" y="127100"/>
            <a:ext cx="6235430" cy="6603800"/>
          </a:xfrm>
          <a:prstGeom prst="rect">
            <a:avLst/>
          </a:prstGeom>
        </p:spPr>
      </p:pic>
    </p:spTree>
    <p:extLst>
      <p:ext uri="{BB962C8B-B14F-4D97-AF65-F5344CB8AC3E}">
        <p14:creationId xmlns:p14="http://schemas.microsoft.com/office/powerpoint/2010/main" val="209545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D756-917C-8852-68A1-7BFEF21882A2}"/>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1643</Words>
  <Application>Microsoft Macintosh PowerPoint</Application>
  <PresentationFormat>Breitbild</PresentationFormat>
  <Paragraphs>72</Paragraphs>
  <Slides>8</Slides>
  <Notes>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vt:i4>
      </vt:variant>
    </vt:vector>
  </HeadingPairs>
  <TitlesOfParts>
    <vt:vector size="15" baseType="lpstr">
      <vt:lpstr>Arial</vt:lpstr>
      <vt:lpstr>Calibri</vt:lpstr>
      <vt:lpstr>Calibri Light</vt:lpstr>
      <vt:lpstr>Söhne</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Cosima Meier</cp:lastModifiedBy>
  <cp:revision>41</cp:revision>
  <dcterms:created xsi:type="dcterms:W3CDTF">2023-05-01T17:52:53Z</dcterms:created>
  <dcterms:modified xsi:type="dcterms:W3CDTF">2023-05-31T18:27:05Z</dcterms:modified>
</cp:coreProperties>
</file>